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9" r:id="rId2"/>
    <p:sldId id="465" r:id="rId3"/>
    <p:sldId id="475" r:id="rId4"/>
    <p:sldId id="258" r:id="rId5"/>
    <p:sldId id="476" r:id="rId6"/>
    <p:sldId id="477" r:id="rId7"/>
    <p:sldId id="478" r:id="rId8"/>
    <p:sldId id="480" r:id="rId9"/>
    <p:sldId id="485" r:id="rId10"/>
    <p:sldId id="481" r:id="rId11"/>
    <p:sldId id="484" r:id="rId12"/>
    <p:sldId id="479" r:id="rId13"/>
    <p:sldId id="483" r:id="rId14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A00"/>
    <a:srgbClr val="C30000"/>
    <a:srgbClr val="CC0000"/>
    <a:srgbClr val="D20000"/>
    <a:srgbClr val="F3C70D"/>
    <a:srgbClr val="DBD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70" d="100"/>
          <a:sy n="70" d="100"/>
        </p:scale>
        <p:origin x="3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FD78A-7574-4FC6-8C8B-F2610A06A9D6}" type="datetimeFigureOut">
              <a:rPr lang="de-DE" smtClean="0"/>
              <a:pPr/>
              <a:t>03.12.2021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97935-CA2B-4129-BECA-17DB8C1F5DF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3B84-D10E-40D9-8854-483BB3798BFA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7557-5CD7-4505-8B56-C2C36601B78D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91BD-A591-47A0-B1DF-32CFBC657532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5EE1-21D6-4479-96E5-411A66C35460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2D6A-1BDA-483A-9903-5BC386D21F1D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A4F3-E51B-490A-80FE-1711D7EA04AA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1C8E-469C-48DA-8719-79B20CC4A0D4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EBB6-D088-47F9-9970-9284A5727817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68F2-EB50-4977-BBE5-DB2A86BC1D74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9AEC-DEF6-46DF-B16D-E948F46FF4BE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84B0-8715-4698-B6D0-95EC1FC617A2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 advClick="0" advTm="1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97F3C0-AE39-451C-9384-3B78E8451F7D}" type="datetime1">
              <a:rPr lang="de-DE" smtClean="0"/>
              <a:pPr/>
              <a:t>03.12.2021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D810DF-DE67-4AB2-9C30-205415BFFE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 advClick="0" advTm="1000">
    <p:fade/>
  </p:transition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251520" y="692696"/>
            <a:ext cx="8604448" cy="5904656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de-DE" sz="11000" b="1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Mein Frei gehört mir</a:t>
            </a:r>
            <a:r>
              <a:rPr lang="de-DE" sz="4400" b="1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de-DE" sz="4400" b="1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r>
              <a:rPr lang="de-DE" sz="4400" b="1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de-DE" sz="4400" b="1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r>
              <a:rPr lang="de-DE" sz="4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oder</a:t>
            </a:r>
            <a:endParaRPr lang="de-DE" sz="4400" b="1" i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z="2000" smtClean="0"/>
              <a:pPr/>
              <a:t>1</a:t>
            </a:fld>
            <a:endParaRPr lang="de-DE" sz="2000" dirty="0"/>
          </a:p>
        </p:txBody>
      </p:sp>
    </p:spTree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de-DE" sz="8000" i="1" dirty="0" smtClean="0">
                <a:solidFill>
                  <a:schemeClr val="tx1"/>
                </a:solidFill>
                <a:latin typeface="Calibri" pitchFamily="34" charset="0"/>
              </a:rPr>
              <a:t>Ausfallzeiten</a:t>
            </a:r>
            <a:r>
              <a:rPr lang="de-DE" sz="40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40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5400" i="1" dirty="0" smtClean="0">
                <a:solidFill>
                  <a:schemeClr val="tx1"/>
                </a:solidFill>
                <a:latin typeface="Calibri" pitchFamily="34" charset="0"/>
              </a:rPr>
              <a:t>durch</a:t>
            </a:r>
            <a:r>
              <a:rPr lang="de-DE" sz="40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40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11000" i="1" dirty="0" smtClean="0">
                <a:solidFill>
                  <a:schemeClr val="tx1"/>
                </a:solidFill>
                <a:latin typeface="Calibri" pitchFamily="34" charset="0"/>
              </a:rPr>
              <a:t>Krankheit </a:t>
            </a:r>
            <a:r>
              <a:rPr lang="de-DE" sz="40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40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5400" i="1" dirty="0" smtClean="0">
                <a:solidFill>
                  <a:schemeClr val="tx1"/>
                </a:solidFill>
                <a:latin typeface="Calibri" pitchFamily="34" charset="0"/>
              </a:rPr>
              <a:t>im </a:t>
            </a:r>
            <a:r>
              <a:rPr lang="de-DE" sz="5400" i="1" dirty="0" err="1" smtClean="0">
                <a:solidFill>
                  <a:schemeClr val="tx1"/>
                </a:solidFill>
                <a:latin typeface="Calibri" pitchFamily="34" charset="0"/>
              </a:rPr>
              <a:t>Coronajahr</a:t>
            </a:r>
            <a:r>
              <a:rPr lang="de-DE" sz="5400" i="1" dirty="0" smtClean="0">
                <a:solidFill>
                  <a:schemeClr val="tx1"/>
                </a:solidFill>
                <a:latin typeface="Calibri" pitchFamily="34" charset="0"/>
              </a:rPr>
              <a:t> 2020</a:t>
            </a:r>
            <a:r>
              <a:rPr lang="de-DE" sz="40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40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11000" i="1" dirty="0" smtClean="0">
                <a:solidFill>
                  <a:schemeClr val="tx1"/>
                </a:solidFill>
                <a:latin typeface="Calibri" pitchFamily="34" charset="0"/>
              </a:rPr>
              <a:t>1,87 </a:t>
            </a:r>
            <a:r>
              <a:rPr lang="de-DE" sz="11000" i="1" dirty="0" smtClean="0">
                <a:solidFill>
                  <a:schemeClr val="tx1"/>
                </a:solidFill>
                <a:latin typeface="Calibri" pitchFamily="34" charset="0"/>
              </a:rPr>
              <a:t>% p.a.</a:t>
            </a:r>
            <a:endParaRPr lang="de-DE" sz="11000" b="1" i="1" dirty="0">
              <a:solidFill>
                <a:schemeClr val="tx1"/>
              </a:solidFill>
              <a:effectLst>
                <a:outerShdw blurRad="114300" dist="101600" dir="2700000" algn="ctr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117</a:t>
            </a:r>
            <a:endParaRPr lang="de-DE" dirty="0"/>
          </a:p>
        </p:txBody>
      </p:sp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de-DE" sz="80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80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8000" i="1" dirty="0" smtClean="0">
                <a:solidFill>
                  <a:schemeClr val="tx1"/>
                </a:solidFill>
                <a:latin typeface="Calibri" pitchFamily="34" charset="0"/>
              </a:rPr>
              <a:t>23 Wochen Arbeit</a:t>
            </a:r>
            <a:r>
              <a:rPr lang="de-DE" sz="27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27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27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27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11000" i="1" dirty="0" smtClean="0">
                <a:solidFill>
                  <a:schemeClr val="tx1"/>
                </a:solidFill>
                <a:latin typeface="Calibri" pitchFamily="34" charset="0"/>
              </a:rPr>
              <a:t>29 Wochen frei </a:t>
            </a:r>
            <a:r>
              <a:rPr lang="de-DE" sz="27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27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27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27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i="1" dirty="0" smtClean="0">
                <a:solidFill>
                  <a:schemeClr val="tx1"/>
                </a:solidFill>
                <a:latin typeface="Calibri" pitchFamily="34" charset="0"/>
              </a:rPr>
              <a:t>incl</a:t>
            </a:r>
            <a:r>
              <a:rPr lang="de-DE" sz="6000" i="1" dirty="0" smtClean="0">
                <a:solidFill>
                  <a:schemeClr val="tx1"/>
                </a:solidFill>
                <a:latin typeface="Calibri" pitchFamily="34" charset="0"/>
              </a:rPr>
              <a:t>. Urlaub im </a:t>
            </a:r>
            <a:r>
              <a:rPr lang="de-DE" sz="6000" i="1" dirty="0" smtClean="0">
                <a:solidFill>
                  <a:schemeClr val="tx1"/>
                </a:solidFill>
                <a:latin typeface="Calibri" pitchFamily="34" charset="0"/>
              </a:rPr>
              <a:t>Jahr.</a:t>
            </a:r>
            <a:r>
              <a:rPr lang="de-DE" sz="60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11000" i="1" dirty="0" smtClean="0">
                <a:solidFill>
                  <a:schemeClr val="tx1"/>
                </a:solidFill>
                <a:latin typeface="Calibri" pitchFamily="34" charset="0"/>
              </a:rPr>
              <a:t>Zuverlässig</a:t>
            </a:r>
            <a:r>
              <a:rPr lang="de-DE" sz="11000" i="1" dirty="0" smtClean="0">
                <a:solidFill>
                  <a:schemeClr val="tx1"/>
                </a:solidFill>
                <a:latin typeface="Calibri" pitchFamily="34" charset="0"/>
              </a:rPr>
              <a:t>!</a:t>
            </a:r>
            <a:r>
              <a:rPr lang="de-DE" sz="40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4000" i="1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de-DE" sz="11000" b="1" i="1" dirty="0">
              <a:solidFill>
                <a:schemeClr val="tx1"/>
              </a:solidFill>
              <a:effectLst>
                <a:outerShdw blurRad="114300" dist="101600" dir="2700000" algn="ctr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117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3849890"/>
      </p:ext>
    </p:extLst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de-DE" sz="9600" i="1" dirty="0" smtClean="0">
                <a:solidFill>
                  <a:schemeClr val="tx1"/>
                </a:solidFill>
                <a:latin typeface="Calibri" pitchFamily="34" charset="0"/>
              </a:rPr>
              <a:t>Wir arbeiten so!</a:t>
            </a:r>
            <a:br>
              <a:rPr lang="de-DE" sz="96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32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32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14000" i="1" dirty="0" smtClean="0">
                <a:solidFill>
                  <a:schemeClr val="tx1"/>
                </a:solidFill>
                <a:latin typeface="Calibri" pitchFamily="34" charset="0"/>
              </a:rPr>
              <a:t>Und Sie?</a:t>
            </a:r>
            <a:endParaRPr lang="de-DE" sz="14000" b="1" i="1" dirty="0">
              <a:solidFill>
                <a:schemeClr val="tx1"/>
              </a:solidFill>
              <a:effectLst>
                <a:outerShdw blurRad="114300" dist="101600" dir="2700000" algn="ctr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60</a:t>
            </a:r>
            <a:endParaRPr lang="de-DE" dirty="0"/>
          </a:p>
        </p:txBody>
      </p:sp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de-DE" sz="3600" i="1" dirty="0" smtClean="0">
                <a:solidFill>
                  <a:schemeClr val="tx1"/>
                </a:solidFill>
                <a:latin typeface="Calibri" pitchFamily="34" charset="0"/>
              </a:rPr>
              <a:t>Sie wünschen ebenfalls</a:t>
            </a:r>
            <a:br>
              <a:rPr lang="de-DE" sz="36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36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36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i="1" dirty="0" smtClean="0">
                <a:solidFill>
                  <a:schemeClr val="tx1"/>
                </a:solidFill>
                <a:latin typeface="Calibri" pitchFamily="34" charset="0"/>
              </a:rPr>
              <a:t>menschenwürdige </a:t>
            </a:r>
            <a:r>
              <a:rPr lang="de-DE" sz="60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60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6000" i="1" dirty="0" smtClean="0">
                <a:solidFill>
                  <a:schemeClr val="tx1"/>
                </a:solidFill>
                <a:latin typeface="Calibri" pitchFamily="34" charset="0"/>
              </a:rPr>
              <a:t>Arbeitsbedingungen?</a:t>
            </a:r>
            <a:r>
              <a:rPr lang="de-DE" sz="36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36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3600" i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de-DE" sz="36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3600" i="1" dirty="0" smtClean="0">
                <a:solidFill>
                  <a:schemeClr val="tx1"/>
                </a:solidFill>
                <a:latin typeface="Calibri" pitchFamily="34" charset="0"/>
              </a:rPr>
              <a:t>Melden Sie sich unter</a:t>
            </a:r>
            <a:br>
              <a:rPr lang="de-DE" sz="36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4800" i="1" dirty="0" smtClean="0">
                <a:solidFill>
                  <a:schemeClr val="tx1"/>
                </a:solidFill>
                <a:latin typeface="Calibri" pitchFamily="34" charset="0"/>
              </a:rPr>
              <a:t>info@altenpflege-heute.com</a:t>
            </a:r>
            <a:endParaRPr lang="de-DE" sz="4800" b="1" i="1" dirty="0">
              <a:solidFill>
                <a:schemeClr val="tx1"/>
              </a:solidFill>
              <a:effectLst>
                <a:outerShdw blurRad="114300" dist="101600" dir="2700000" algn="ctr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195</a:t>
            </a:r>
            <a:endParaRPr lang="de-DE" dirty="0"/>
          </a:p>
        </p:txBody>
      </p:sp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251520" y="692696"/>
            <a:ext cx="8604448" cy="5760640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de-DE" sz="96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Ist der Feierabend noch zu retten?</a:t>
            </a:r>
            <a:endParaRPr lang="de-DE" sz="9600" b="1" i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z="2000" smtClean="0"/>
              <a:pPr/>
              <a:t>2</a:t>
            </a:fld>
            <a:endParaRPr lang="de-DE" sz="2000" dirty="0"/>
          </a:p>
        </p:txBody>
      </p:sp>
    </p:spTree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251520" y="188640"/>
            <a:ext cx="8604448" cy="6480720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de-DE" sz="4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Eine</a:t>
            </a:r>
            <a:r>
              <a:rPr lang="de-DE" sz="72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br>
              <a:rPr lang="de-DE" sz="72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r>
              <a:rPr lang="de-DE" sz="72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praktische Anleitung </a:t>
            </a:r>
            <a:r>
              <a:rPr lang="de-DE" sz="4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für einen </a:t>
            </a:r>
            <a:r>
              <a:rPr lang="de-DE" sz="72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zufriedenstellenden   Arbeitsplatz </a:t>
            </a:r>
            <a:br>
              <a:rPr lang="de-DE" sz="72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r>
              <a:rPr lang="de-DE" sz="4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in der </a:t>
            </a:r>
            <a:br>
              <a:rPr lang="de-DE" sz="4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r>
              <a:rPr lang="de-DE" sz="72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Pflege</a:t>
            </a:r>
            <a:endParaRPr lang="de-DE" sz="7200" b="1" i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z="2000" smtClean="0"/>
              <a:pPr/>
              <a:t>3</a:t>
            </a:fld>
            <a:endParaRPr lang="de-DE" sz="2000" dirty="0"/>
          </a:p>
        </p:txBody>
      </p:sp>
    </p:spTree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de-DE" sz="8800" b="1" i="1" dirty="0" smtClean="0">
                <a:solidFill>
                  <a:schemeClr val="tx1"/>
                </a:solidFill>
                <a:effectLst>
                  <a:outerShdw blurRad="114300" dist="101600" dir="2700000" algn="ctr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von</a:t>
            </a:r>
            <a:br>
              <a:rPr lang="de-DE" sz="8800" b="1" i="1" dirty="0" smtClean="0">
                <a:solidFill>
                  <a:schemeClr val="tx1"/>
                </a:solidFill>
                <a:effectLst>
                  <a:outerShdw blurRad="114300" dist="101600" dir="2700000" algn="ctr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</a:br>
            <a:r>
              <a:rPr lang="de-DE" sz="8800" i="1" dirty="0" smtClean="0">
                <a:solidFill>
                  <a:schemeClr val="tx1"/>
                </a:solidFill>
                <a:effectLst>
                  <a:outerShdw blurRad="114300" dist="101600" dir="2700000" algn="ctr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Johannes </a:t>
            </a:r>
            <a:r>
              <a:rPr lang="de-DE" sz="8800" i="1" dirty="0" err="1" smtClean="0">
                <a:solidFill>
                  <a:schemeClr val="tx1"/>
                </a:solidFill>
                <a:effectLst>
                  <a:outerShdw blurRad="114300" dist="101600" dir="2700000" algn="ctr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Paetzold</a:t>
            </a:r>
            <a:endParaRPr lang="de-DE" sz="8800" b="1" i="1" dirty="0">
              <a:solidFill>
                <a:schemeClr val="tx1"/>
              </a:solidFill>
              <a:effectLst>
                <a:outerShdw blurRad="114300" dist="101600" dir="2700000" algn="ctr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0DF-DE67-4AB2-9C30-205415BFFEEF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de-DE" sz="8800" i="1" dirty="0" smtClean="0">
                <a:solidFill>
                  <a:schemeClr val="tx1"/>
                </a:solidFill>
                <a:effectLst>
                  <a:outerShdw blurRad="114300" dist="101600" dir="5400000" algn="ctr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Altenpflege soll </a:t>
            </a:r>
            <a:r>
              <a:rPr lang="de-DE" sz="7200" i="1" dirty="0" smtClean="0">
                <a:solidFill>
                  <a:schemeClr val="tx1"/>
                </a:solidFill>
                <a:effectLst>
                  <a:outerShdw blurRad="114300" dist="101600" dir="5400000" algn="ctr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/>
            </a:r>
            <a:br>
              <a:rPr lang="de-DE" sz="7200" i="1" dirty="0" smtClean="0">
                <a:solidFill>
                  <a:schemeClr val="tx1"/>
                </a:solidFill>
                <a:effectLst>
                  <a:outerShdw blurRad="114300" dist="101600" dir="5400000" algn="ctr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</a:br>
            <a:r>
              <a:rPr lang="de-DE" sz="12800" i="1" dirty="0" smtClean="0">
                <a:solidFill>
                  <a:schemeClr val="tx1"/>
                </a:solidFill>
                <a:effectLst>
                  <a:outerShdw blurRad="114300" dist="101600" dir="5400000" algn="ctr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für Sie </a:t>
            </a:r>
            <a:r>
              <a:rPr lang="de-DE" sz="7200" i="1" dirty="0" smtClean="0">
                <a:solidFill>
                  <a:schemeClr val="tx1"/>
                </a:solidFill>
                <a:effectLst>
                  <a:outerShdw blurRad="114300" dist="101600" dir="5400000" algn="ctr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/>
            </a:r>
            <a:br>
              <a:rPr lang="de-DE" sz="7200" i="1" dirty="0" smtClean="0">
                <a:solidFill>
                  <a:schemeClr val="tx1"/>
                </a:solidFill>
                <a:effectLst>
                  <a:outerShdw blurRad="114300" dist="101600" dir="5400000" algn="ctr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</a:br>
            <a:r>
              <a:rPr lang="de-DE" sz="8800" i="1" dirty="0" smtClean="0">
                <a:solidFill>
                  <a:schemeClr val="tx1"/>
                </a:solidFill>
                <a:effectLst>
                  <a:outerShdw blurRad="114300" dist="101600" dir="5400000" algn="ctr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wieder attraktiv werden!</a:t>
            </a:r>
            <a:endParaRPr lang="de-DE" sz="8800" b="1" i="1" dirty="0">
              <a:solidFill>
                <a:schemeClr val="tx1"/>
              </a:solidFill>
              <a:effectLst>
                <a:outerShdw blurRad="114300" dist="101600" dir="2700000" algn="ctr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18</a:t>
            </a:r>
            <a:endParaRPr lang="de-DE" dirty="0"/>
          </a:p>
        </p:txBody>
      </p:sp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de-DE" sz="6000" i="1" dirty="0" smtClean="0">
                <a:solidFill>
                  <a:schemeClr val="tx1"/>
                </a:solidFill>
                <a:effectLst>
                  <a:outerShdw blurRad="1143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Arial" pitchFamily="34" charset="0"/>
              </a:rPr>
              <a:t>Mit dieser Präsentation gewinnen Sie einen Einblick </a:t>
            </a:r>
            <a:br>
              <a:rPr lang="de-DE" sz="6000" i="1" dirty="0" smtClean="0">
                <a:solidFill>
                  <a:schemeClr val="tx1"/>
                </a:solidFill>
                <a:effectLst>
                  <a:outerShdw blurRad="1143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Arial" pitchFamily="34" charset="0"/>
              </a:rPr>
            </a:br>
            <a:r>
              <a:rPr lang="de-DE" sz="6000" i="1" dirty="0" smtClean="0">
                <a:solidFill>
                  <a:schemeClr val="tx1"/>
                </a:solidFill>
                <a:effectLst>
                  <a:outerShdw blurRad="1143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Arial" pitchFamily="34" charset="0"/>
              </a:rPr>
              <a:t>in die Möglichkeiten </a:t>
            </a:r>
            <a:br>
              <a:rPr lang="de-DE" sz="6000" i="1" dirty="0" smtClean="0">
                <a:solidFill>
                  <a:schemeClr val="tx1"/>
                </a:solidFill>
                <a:effectLst>
                  <a:outerShdw blurRad="1143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Arial" pitchFamily="34" charset="0"/>
              </a:rPr>
            </a:br>
            <a:r>
              <a:rPr lang="de-DE" sz="6000" i="1" dirty="0" smtClean="0">
                <a:solidFill>
                  <a:schemeClr val="tx1"/>
                </a:solidFill>
                <a:effectLst>
                  <a:outerShdw blurRad="1143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Arial" pitchFamily="34" charset="0"/>
              </a:rPr>
              <a:t>und Vorteile </a:t>
            </a:r>
            <a:br>
              <a:rPr lang="de-DE" sz="6000" i="1" dirty="0" smtClean="0">
                <a:solidFill>
                  <a:schemeClr val="tx1"/>
                </a:solidFill>
                <a:effectLst>
                  <a:outerShdw blurRad="1143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Arial" pitchFamily="34" charset="0"/>
              </a:rPr>
            </a:br>
            <a:r>
              <a:rPr lang="de-DE" sz="6000" i="1" dirty="0" smtClean="0">
                <a:solidFill>
                  <a:schemeClr val="tx1"/>
                </a:solidFill>
                <a:effectLst>
                  <a:outerShdw blurRad="1143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Arial" pitchFamily="34" charset="0"/>
              </a:rPr>
              <a:t>eines etwas anderen Weges.</a:t>
            </a:r>
            <a:endParaRPr lang="de-DE" sz="6000" b="1" i="1" dirty="0">
              <a:solidFill>
                <a:schemeClr val="tx1"/>
              </a:solidFill>
              <a:effectLst>
                <a:outerShdw blurRad="114300" dist="101600" dir="2700000" algn="ctr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19</a:t>
            </a:r>
            <a:endParaRPr lang="de-DE" dirty="0"/>
          </a:p>
        </p:txBody>
      </p:sp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de-DE" sz="7200" i="1" dirty="0" smtClean="0">
                <a:solidFill>
                  <a:schemeClr val="tx1"/>
                </a:solidFill>
                <a:latin typeface="Calibri" pitchFamily="34" charset="0"/>
              </a:rPr>
              <a:t>Mein Frei gehört mir!</a:t>
            </a:r>
            <a:br>
              <a:rPr lang="de-DE" sz="72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2400" i="1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br>
              <a:rPr lang="de-DE" sz="2400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de-DE" sz="9600" i="1" dirty="0" smtClean="0">
                <a:solidFill>
                  <a:schemeClr val="tx1"/>
                </a:solidFill>
                <a:latin typeface="Calibri" pitchFamily="34" charset="0"/>
              </a:rPr>
              <a:t>zuverlässig!</a:t>
            </a:r>
            <a:endParaRPr lang="de-DE" sz="6000" b="1" i="1" dirty="0">
              <a:solidFill>
                <a:schemeClr val="tx1"/>
              </a:solidFill>
              <a:effectLst>
                <a:outerShdw blurRad="114300" dist="101600" dir="2700000" algn="ctr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58</a:t>
            </a:r>
            <a:endParaRPr lang="de-DE" dirty="0"/>
          </a:p>
        </p:txBody>
      </p:sp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de-DE" sz="9600" i="1" dirty="0" smtClean="0">
                <a:solidFill>
                  <a:schemeClr val="tx1"/>
                </a:solidFill>
                <a:latin typeface="Calibri" pitchFamily="34" charset="0"/>
              </a:rPr>
              <a:t>Keine Überstunden mehr!</a:t>
            </a:r>
            <a:endParaRPr lang="de-DE" sz="14000" b="1" i="1" dirty="0">
              <a:solidFill>
                <a:schemeClr val="tx1"/>
              </a:solidFill>
              <a:effectLst>
                <a:outerShdw blurRad="114300" dist="101600" dir="2700000" algn="ctr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60</a:t>
            </a:r>
            <a:endParaRPr lang="de-DE" dirty="0"/>
          </a:p>
        </p:txBody>
      </p:sp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FF00"/>
            </a:gs>
            <a:gs pos="87000">
              <a:srgbClr val="FFC000"/>
            </a:gs>
            <a:gs pos="100000">
              <a:srgbClr val="C3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de-DE" sz="9600" i="1" dirty="0" smtClean="0">
                <a:solidFill>
                  <a:schemeClr val="tx1"/>
                </a:solidFill>
                <a:latin typeface="Calibri" pitchFamily="34" charset="0"/>
              </a:rPr>
              <a:t>Pünktlich Feierabend</a:t>
            </a:r>
            <a:endParaRPr lang="de-DE" sz="14000" b="1" i="1" dirty="0">
              <a:solidFill>
                <a:schemeClr val="tx1"/>
              </a:solidFill>
              <a:effectLst>
                <a:outerShdw blurRad="114300" dist="101600" dir="2700000" algn="ctr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60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301639"/>
      </p:ext>
    </p:extLst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</Words>
  <Application>Microsoft Office PowerPoint</Application>
  <PresentationFormat>Bildschirmpräsentation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Ananke</vt:lpstr>
      <vt:lpstr>Mein Frei gehört mir  oder</vt:lpstr>
      <vt:lpstr>Ist der Feierabend noch zu retten?</vt:lpstr>
      <vt:lpstr>Eine  praktische Anleitung für einen zufriedenstellenden   Arbeitsplatz  in der  Pflege</vt:lpstr>
      <vt:lpstr>von Johannes Paetzold</vt:lpstr>
      <vt:lpstr>Altenpflege soll  für Sie  wieder attraktiv werden!</vt:lpstr>
      <vt:lpstr>Mit dieser Präsentation gewinnen Sie einen Einblick  in die Möglichkeiten  und Vorteile  eines etwas anderen Weges.</vt:lpstr>
      <vt:lpstr>Mein Frei gehört mir! - zuverlässig!</vt:lpstr>
      <vt:lpstr>Keine Überstunden mehr!</vt:lpstr>
      <vt:lpstr>Pünktlich Feierabend</vt:lpstr>
      <vt:lpstr>Ausfallzeiten durch Krankheit  im Coronajahr 2020 1,87 % p.a.</vt:lpstr>
      <vt:lpstr> 23 Wochen Arbeit  29 Wochen frei   incl. Urlaub im Jahr. Zuverlässig! </vt:lpstr>
      <vt:lpstr>Wir arbeiten so!  Und Sie?</vt:lpstr>
      <vt:lpstr>Sie wünschen ebenfalls  menschenwürdige  Arbeitsbedingungen?  Melden Sie sich unter info@altenpflege-heute.com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Frei gehört mir</dc:title>
  <dc:creator>leitung</dc:creator>
  <cp:lastModifiedBy>Johannes JP. Paetzold</cp:lastModifiedBy>
  <cp:revision>390</cp:revision>
  <dcterms:created xsi:type="dcterms:W3CDTF">2013-01-27T12:49:55Z</dcterms:created>
  <dcterms:modified xsi:type="dcterms:W3CDTF">2021-12-03T16:09:06Z</dcterms:modified>
</cp:coreProperties>
</file>